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69" r:id="rId4"/>
    <p:sldId id="267" r:id="rId5"/>
    <p:sldId id="268" r:id="rId6"/>
    <p:sldId id="258" r:id="rId7"/>
    <p:sldId id="279" r:id="rId8"/>
    <p:sldId id="277" r:id="rId9"/>
    <p:sldId id="280" r:id="rId10"/>
    <p:sldId id="281" r:id="rId11"/>
    <p:sldId id="282" r:id="rId12"/>
    <p:sldId id="283" r:id="rId13"/>
    <p:sldId id="284" r:id="rId14"/>
    <p:sldId id="271" r:id="rId15"/>
    <p:sldId id="272" r:id="rId16"/>
    <p:sldId id="278" r:id="rId17"/>
    <p:sldId id="285" r:id="rId18"/>
    <p:sldId id="286" r:id="rId19"/>
    <p:sldId id="262" r:id="rId20"/>
    <p:sldId id="287" r:id="rId21"/>
    <p:sldId id="288" r:id="rId22"/>
    <p:sldId id="25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sz="44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/>
            </a:r>
            <a:br>
              <a:rPr lang="es-ES" sz="4400" dirty="0" smtClean="0">
                <a:solidFill>
                  <a:schemeClr val="bg1"/>
                </a:solidFill>
                <a:latin typeface="Bahnschrift" panose="020B0502040204020203" pitchFamily="34" charset="0"/>
              </a:rPr>
            </a:br>
            <a:r>
              <a:rPr lang="es-ES" sz="4400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geosql</a:t>
            </a:r>
            <a:r>
              <a:rPr lang="es-ES" sz="44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 JOURNEY</a:t>
            </a:r>
            <a:br>
              <a:rPr lang="es-ES" sz="4400" dirty="0" smtClean="0">
                <a:solidFill>
                  <a:schemeClr val="bg1"/>
                </a:solidFill>
                <a:latin typeface="Bahnschrift" panose="020B0502040204020203" pitchFamily="34" charset="0"/>
              </a:rPr>
            </a:br>
            <a:r>
              <a:rPr lang="es-ES" sz="44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FINAL PRESENTATION</a:t>
            </a:r>
            <a:endParaRPr lang="en-GB" sz="4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Alejandro Martín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118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SYNTAX ERROR CONTROL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2486" y="1990695"/>
            <a:ext cx="8843851" cy="387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16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SEMANTIC ERROR CONTROL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2" y="2097087"/>
            <a:ext cx="9581221" cy="426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4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FIRST STAGE SUCCESS 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178" y="1777909"/>
            <a:ext cx="8034438" cy="451937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6767" y="2191201"/>
            <a:ext cx="2990766" cy="352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894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400684"/>
            <a:ext cx="9905998" cy="1478570"/>
          </a:xfrm>
        </p:spPr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SECOND STAGE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9269" y="1879254"/>
            <a:ext cx="10457767" cy="371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069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0626" cy="686285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06599" y="317695"/>
            <a:ext cx="3454401" cy="114105"/>
          </a:xfrm>
        </p:spPr>
        <p:txBody>
          <a:bodyPr>
            <a:noAutofit/>
          </a:bodyPr>
          <a:lstStyle/>
          <a:p>
            <a:r>
              <a:rPr lang="en-GB" sz="2000" dirty="0" smtClean="0">
                <a:latin typeface="Bahnschrift" panose="020B0502040204020203" pitchFamily="34" charset="0"/>
              </a:rPr>
              <a:t>TABLE </a:t>
            </a:r>
            <a:r>
              <a:rPr lang="en-GB" sz="2000" dirty="0" smtClean="0">
                <a:latin typeface="Bahnschrift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GB" sz="2000" i="1" dirty="0" err="1" smtClean="0">
                <a:latin typeface="Bahnschrift" panose="020B0502040204020203" pitchFamily="34" charset="0"/>
              </a:rPr>
              <a:t>ilotscada</a:t>
            </a:r>
            <a:r>
              <a:rPr lang="en-GB" sz="2000" dirty="0" smtClean="0">
                <a:latin typeface="Bahnschrift" panose="020B0502040204020203" pitchFamily="34" charset="0"/>
              </a:rPr>
              <a:t> </a:t>
            </a:r>
            <a:br>
              <a:rPr lang="en-GB" sz="2000" dirty="0" smtClean="0">
                <a:latin typeface="Bahnschrift" panose="020B0502040204020203" pitchFamily="34" charset="0"/>
              </a:rPr>
            </a:br>
            <a:endParaRPr lang="en-GB" sz="2000" dirty="0">
              <a:latin typeface="Bahnschrift" panose="020B0502040204020203" pitchFamily="34" charset="0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6790266" y="941695"/>
            <a:ext cx="3454401" cy="1141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  <a:sym typeface="Wingdings" panose="05000000000000000000" pitchFamily="2" charset="2"/>
              </a:rPr>
              <a:t> </a:t>
            </a:r>
            <a: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WKB Format</a:t>
            </a:r>
            <a:b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GB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80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allAtOnce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0626" cy="686285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06599" y="317695"/>
            <a:ext cx="3454401" cy="114105"/>
          </a:xfrm>
        </p:spPr>
        <p:txBody>
          <a:bodyPr>
            <a:noAutofit/>
          </a:bodyPr>
          <a:lstStyle/>
          <a:p>
            <a:r>
              <a:rPr lang="en-GB" sz="2000" dirty="0" smtClean="0">
                <a:latin typeface="Bahnschrift" panose="020B0502040204020203" pitchFamily="34" charset="0"/>
              </a:rPr>
              <a:t>TABLE </a:t>
            </a:r>
            <a:r>
              <a:rPr lang="en-GB" sz="2000" dirty="0" smtClean="0">
                <a:latin typeface="Bahnschrift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GB" sz="2000" i="1" dirty="0" err="1" smtClean="0">
                <a:latin typeface="Bahnschrift" panose="020B0502040204020203" pitchFamily="34" charset="0"/>
              </a:rPr>
              <a:t>ilotscada</a:t>
            </a:r>
            <a:r>
              <a:rPr lang="en-GB" sz="2000" dirty="0" smtClean="0">
                <a:latin typeface="Bahnschrift" panose="020B0502040204020203" pitchFamily="34" charset="0"/>
              </a:rPr>
              <a:t> </a:t>
            </a:r>
            <a:br>
              <a:rPr lang="en-GB" sz="2000" dirty="0" smtClean="0">
                <a:latin typeface="Bahnschrift" panose="020B0502040204020203" pitchFamily="34" charset="0"/>
              </a:rPr>
            </a:br>
            <a:endParaRPr lang="en-GB" sz="2000" dirty="0">
              <a:latin typeface="Bahnschrift" panose="020B0502040204020203" pitchFamily="34" charset="0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6790266" y="941695"/>
            <a:ext cx="3454401" cy="1141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  <a:sym typeface="Wingdings" panose="05000000000000000000" pitchFamily="2" charset="2"/>
              </a:rPr>
              <a:t> </a:t>
            </a:r>
            <a: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WKB Format</a:t>
            </a:r>
            <a:b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GB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6551615" y="2737642"/>
            <a:ext cx="5995988" cy="1797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SELECT </a:t>
            </a:r>
            <a:r>
              <a:rPr lang="en-GB" dirty="0" err="1">
                <a:solidFill>
                  <a:schemeClr val="bg1"/>
                </a:solidFill>
                <a:latin typeface="Bahnschrift" panose="020B0502040204020203" pitchFamily="34" charset="0"/>
              </a:rPr>
              <a:t>st_centroid</a:t>
            </a:r>
            <a: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  <a:t>(</a:t>
            </a:r>
            <a:r>
              <a:rPr lang="en-GB" i="1" dirty="0" err="1">
                <a:solidFill>
                  <a:schemeClr val="bg1"/>
                </a:solidFill>
                <a:latin typeface="Bahnschrift" panose="020B0502040204020203" pitchFamily="34" charset="0"/>
              </a:rPr>
              <a:t>geom</a:t>
            </a:r>
            <a: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  <a:t>) </a:t>
            </a:r>
          </a:p>
          <a:p>
            <a:pPr marL="0" indent="0">
              <a:buNone/>
            </a:pPr>
            <a:r>
              <a:rPr lang="en-GB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FROM </a:t>
            </a:r>
            <a:r>
              <a:rPr lang="en-GB" i="1" dirty="0" err="1">
                <a:solidFill>
                  <a:schemeClr val="bg1"/>
                </a:solidFill>
                <a:latin typeface="Bahnschrift" panose="020B0502040204020203" pitchFamily="34" charset="0"/>
              </a:rPr>
              <a:t>ilotscada</a:t>
            </a:r>
            <a: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  <a:t> </a:t>
            </a:r>
            <a:b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  <a:t>WHERE </a:t>
            </a:r>
            <a:r>
              <a:rPr lang="en-GB" i="1" dirty="0" err="1">
                <a:solidFill>
                  <a:schemeClr val="bg1"/>
                </a:solidFill>
                <a:latin typeface="Bahnschrift" panose="020B0502040204020203" pitchFamily="34" charset="0"/>
              </a:rPr>
              <a:t>idgothing</a:t>
            </a:r>
            <a: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  <a:t> = 82857;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13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0626" cy="686285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06599" y="317695"/>
            <a:ext cx="3454401" cy="114105"/>
          </a:xfrm>
        </p:spPr>
        <p:txBody>
          <a:bodyPr>
            <a:noAutofit/>
          </a:bodyPr>
          <a:lstStyle/>
          <a:p>
            <a:r>
              <a:rPr lang="en-GB" sz="2000" dirty="0" smtClean="0">
                <a:latin typeface="Bahnschrift" panose="020B0502040204020203" pitchFamily="34" charset="0"/>
              </a:rPr>
              <a:t>TABLE </a:t>
            </a:r>
            <a:r>
              <a:rPr lang="en-GB" sz="2000" dirty="0" smtClean="0">
                <a:latin typeface="Bahnschrift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GB" sz="2000" i="1" dirty="0" err="1" smtClean="0">
                <a:latin typeface="Bahnschrift" panose="020B0502040204020203" pitchFamily="34" charset="0"/>
              </a:rPr>
              <a:t>ilotscada</a:t>
            </a:r>
            <a:r>
              <a:rPr lang="en-GB" sz="2000" dirty="0" smtClean="0">
                <a:latin typeface="Bahnschrift" panose="020B0502040204020203" pitchFamily="34" charset="0"/>
              </a:rPr>
              <a:t> </a:t>
            </a:r>
            <a:br>
              <a:rPr lang="en-GB" sz="2000" dirty="0" smtClean="0">
                <a:latin typeface="Bahnschrift" panose="020B0502040204020203" pitchFamily="34" charset="0"/>
              </a:rPr>
            </a:br>
            <a:endParaRPr lang="en-GB" sz="2000" dirty="0">
              <a:latin typeface="Bahnschrift" panose="020B0502040204020203" pitchFamily="34" charset="0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6790266" y="941695"/>
            <a:ext cx="3454401" cy="1141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  <a:sym typeface="Wingdings" panose="05000000000000000000" pitchFamily="2" charset="2"/>
              </a:rPr>
              <a:t> </a:t>
            </a:r>
            <a: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WKB Format</a:t>
            </a:r>
            <a:b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GB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6551615" y="2737642"/>
            <a:ext cx="5995988" cy="1797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SELECT </a:t>
            </a:r>
            <a:r>
              <a:rPr lang="en-GB" dirty="0" err="1">
                <a:solidFill>
                  <a:schemeClr val="bg1"/>
                </a:solidFill>
                <a:latin typeface="Bahnschrift" panose="020B0502040204020203" pitchFamily="34" charset="0"/>
              </a:rPr>
              <a:t>st_centroid</a:t>
            </a:r>
            <a: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  <a:t>(</a:t>
            </a:r>
            <a:r>
              <a:rPr lang="en-GB" i="1" dirty="0" err="1">
                <a:solidFill>
                  <a:schemeClr val="bg1"/>
                </a:solidFill>
                <a:latin typeface="Bahnschrift" panose="020B0502040204020203" pitchFamily="34" charset="0"/>
              </a:rPr>
              <a:t>geom</a:t>
            </a:r>
            <a: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  <a:t>) </a:t>
            </a:r>
          </a:p>
          <a:p>
            <a:pPr marL="0" indent="0">
              <a:buNone/>
            </a:pPr>
            <a:r>
              <a:rPr lang="en-GB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FROM </a:t>
            </a:r>
            <a:r>
              <a:rPr lang="en-GB" i="1" dirty="0" err="1">
                <a:solidFill>
                  <a:schemeClr val="bg1"/>
                </a:solidFill>
                <a:latin typeface="Bahnschrift" panose="020B0502040204020203" pitchFamily="34" charset="0"/>
              </a:rPr>
              <a:t>ilotscada</a:t>
            </a:r>
            <a: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  <a:t> </a:t>
            </a:r>
            <a:b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  <a:t>WHERE </a:t>
            </a:r>
            <a:r>
              <a:rPr lang="en-GB" i="1" dirty="0" err="1">
                <a:solidFill>
                  <a:schemeClr val="bg1"/>
                </a:solidFill>
                <a:latin typeface="Bahnschrift" panose="020B0502040204020203" pitchFamily="34" charset="0"/>
              </a:rPr>
              <a:t>idgothing</a:t>
            </a:r>
            <a:r>
              <a:rPr lang="en-GB" dirty="0">
                <a:solidFill>
                  <a:schemeClr val="bg1"/>
                </a:solidFill>
                <a:latin typeface="Bahnschrift" panose="020B0502040204020203" pitchFamily="34" charset="0"/>
              </a:rPr>
              <a:t> = 82857;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Flecha derecha 6"/>
          <p:cNvSpPr/>
          <p:nvPr/>
        </p:nvSpPr>
        <p:spPr>
          <a:xfrm>
            <a:off x="569344" y="1319841"/>
            <a:ext cx="724618" cy="4917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Menos 7"/>
          <p:cNvSpPr/>
          <p:nvPr/>
        </p:nvSpPr>
        <p:spPr>
          <a:xfrm>
            <a:off x="-181156" y="1565694"/>
            <a:ext cx="11545019" cy="141911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72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3391" y="618518"/>
            <a:ext cx="9905998" cy="1478570"/>
          </a:xfrm>
        </p:spPr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ERROR</a:t>
            </a:r>
            <a:br>
              <a:rPr lang="es-ES" dirty="0" smtClean="0">
                <a:solidFill>
                  <a:schemeClr val="bg1"/>
                </a:solidFill>
              </a:rPr>
            </a:br>
            <a:r>
              <a:rPr lang="es-ES" dirty="0" smtClean="0">
                <a:solidFill>
                  <a:schemeClr val="bg1"/>
                </a:solidFill>
              </a:rPr>
              <a:t>CONTROL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9391" y="230907"/>
            <a:ext cx="8082817" cy="294361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819" y="3772140"/>
            <a:ext cx="7530153" cy="276341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15" y="2484699"/>
            <a:ext cx="6090698" cy="2235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52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51632" y="175695"/>
            <a:ext cx="9905998" cy="1478570"/>
          </a:xfrm>
        </p:spPr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SECOND STAGE SUCCESS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561" y="1365136"/>
            <a:ext cx="9165265" cy="515546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4883" y="452028"/>
            <a:ext cx="5119646" cy="188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05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2293"/>
            <a:ext cx="12189378" cy="296338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75658"/>
            <a:ext cx="12192000" cy="294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72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87412" y="372985"/>
            <a:ext cx="9905998" cy="1478570"/>
          </a:xfrm>
        </p:spPr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Sql</a:t>
            </a:r>
            <a:r>
              <a:rPr lang="es-ES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island</a:t>
            </a:r>
            <a:r>
              <a:rPr lang="es-ES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:</a:t>
            </a:r>
            <a:endParaRPr lang="en-GB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1028" name="Picture 4" descr="Vergleich von Lehr-Software zum Thema Datenbanksysteme - PDF Free Downloa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869" y="540592"/>
            <a:ext cx="6499866" cy="5775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1536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12016" y="290714"/>
            <a:ext cx="9905998" cy="1478570"/>
          </a:xfrm>
        </p:spPr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NEXT STAGE DYNAMIC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660" y="3900008"/>
            <a:ext cx="10080681" cy="229375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774" y="1397543"/>
            <a:ext cx="8401102" cy="302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949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EXIT GAME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Marcador de contenido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40" y="1920681"/>
            <a:ext cx="10401020" cy="2366647"/>
          </a:xfrm>
          <a:prstGeom prst="rect">
            <a:avLst/>
          </a:prstGeom>
        </p:spPr>
      </p:pic>
      <p:pic>
        <p:nvPicPr>
          <p:cNvPr id="6" name="Marcador de contenido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718" y="4455986"/>
            <a:ext cx="2219048" cy="198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711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09347" y="2294918"/>
            <a:ext cx="5767387" cy="1478570"/>
          </a:xfrm>
        </p:spPr>
        <p:txBody>
          <a:bodyPr/>
          <a:lstStyle/>
          <a:p>
            <a:pPr algn="ctr"/>
            <a:r>
              <a:rPr lang="es-ES" dirty="0" err="1" smtClean="0">
                <a:solidFill>
                  <a:schemeClr val="bg1"/>
                </a:solidFill>
              </a:rPr>
              <a:t>Thanks</a:t>
            </a:r>
            <a:r>
              <a:rPr lang="es-ES" dirty="0" smtClean="0">
                <a:solidFill>
                  <a:schemeClr val="bg1"/>
                </a:solidFill>
              </a:rPr>
              <a:t> a </a:t>
            </a:r>
            <a:r>
              <a:rPr lang="es-ES" dirty="0" err="1" smtClean="0">
                <a:solidFill>
                  <a:schemeClr val="bg1"/>
                </a:solidFill>
              </a:rPr>
              <a:t>lot</a:t>
            </a:r>
            <a:r>
              <a:rPr lang="es-ES" dirty="0" smtClean="0">
                <a:solidFill>
                  <a:schemeClr val="bg1"/>
                </a:solidFill>
              </a:rPr>
              <a:t>!</a:t>
            </a:r>
            <a:br>
              <a:rPr lang="es-ES" dirty="0" smtClean="0">
                <a:solidFill>
                  <a:schemeClr val="bg1"/>
                </a:solidFill>
              </a:rPr>
            </a:br>
            <a:r>
              <a:rPr lang="es-ES" dirty="0" err="1" smtClean="0">
                <a:solidFill>
                  <a:schemeClr val="bg1"/>
                </a:solidFill>
              </a:rPr>
              <a:t>Merci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beaucoup</a:t>
            </a:r>
            <a:r>
              <a:rPr lang="es-ES" dirty="0" smtClean="0">
                <a:solidFill>
                  <a:schemeClr val="bg1"/>
                </a:solidFill>
              </a:rPr>
              <a:t>!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307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412345" y="2263774"/>
            <a:ext cx="4565121" cy="3541714"/>
          </a:xfrm>
        </p:spPr>
        <p:txBody>
          <a:bodyPr>
            <a:norm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CREATE</a:t>
            </a:r>
            <a:endParaRPr lang="en-GB" b="1" dirty="0" smtClean="0">
              <a:solidFill>
                <a:schemeClr val="bg1"/>
              </a:solidFill>
            </a:endParaRPr>
          </a:p>
          <a:p>
            <a:r>
              <a:rPr lang="en-GB" b="1" dirty="0" smtClean="0">
                <a:solidFill>
                  <a:schemeClr val="bg1"/>
                </a:solidFill>
              </a:rPr>
              <a:t>SELECT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b="1" dirty="0" smtClean="0">
                <a:solidFill>
                  <a:schemeClr val="bg1"/>
                </a:solidFill>
              </a:rPr>
              <a:t>FROM</a:t>
            </a:r>
          </a:p>
          <a:p>
            <a:r>
              <a:rPr lang="en-GB" b="1" dirty="0" smtClean="0">
                <a:solidFill>
                  <a:schemeClr val="bg1"/>
                </a:solidFill>
              </a:rPr>
              <a:t>WHERE</a:t>
            </a:r>
          </a:p>
          <a:p>
            <a:endParaRPr lang="en-GB" b="1" dirty="0" smtClean="0">
              <a:solidFill>
                <a:schemeClr val="bg1"/>
              </a:solidFill>
            </a:endParaRP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274070" y="568296"/>
            <a:ext cx="7785263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Some basic </a:t>
            </a:r>
            <a:r>
              <a:rPr lang="en-GB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sql</a:t>
            </a:r>
            <a:r>
              <a:rPr lang="en-GB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 commands:</a:t>
            </a:r>
            <a:endParaRPr lang="en-GB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6522772" y="2300815"/>
            <a:ext cx="4565121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dirty="0" smtClean="0">
                <a:solidFill>
                  <a:schemeClr val="bg1"/>
                </a:solidFill>
              </a:rPr>
              <a:t>DELETE </a:t>
            </a:r>
          </a:p>
          <a:p>
            <a:r>
              <a:rPr lang="es-ES" b="1" dirty="0" smtClean="0">
                <a:solidFill>
                  <a:schemeClr val="bg1"/>
                </a:solidFill>
              </a:rPr>
              <a:t>INSERT</a:t>
            </a:r>
          </a:p>
          <a:p>
            <a:r>
              <a:rPr lang="es-ES" b="1" dirty="0" smtClean="0">
                <a:solidFill>
                  <a:schemeClr val="bg1"/>
                </a:solidFill>
              </a:rPr>
              <a:t>UDPATE</a:t>
            </a:r>
          </a:p>
          <a:p>
            <a:r>
              <a:rPr lang="es-ES" b="1" dirty="0" smtClean="0">
                <a:solidFill>
                  <a:schemeClr val="bg1"/>
                </a:solidFill>
              </a:rPr>
              <a:t>DROP</a:t>
            </a:r>
            <a:endParaRPr lang="en-GB" dirty="0" smtClean="0">
              <a:solidFill>
                <a:schemeClr val="bg1"/>
              </a:solidFill>
            </a:endParaRPr>
          </a:p>
          <a:p>
            <a:endParaRPr lang="en-GB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276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1" dirty="0" err="1">
                <a:solidFill>
                  <a:schemeClr val="bg1"/>
                </a:solidFill>
              </a:rPr>
              <a:t>ST_Area</a:t>
            </a:r>
            <a:r>
              <a:rPr lang="en-GB" dirty="0">
                <a:solidFill>
                  <a:schemeClr val="bg1"/>
                </a:solidFill>
              </a:rPr>
              <a:t>: returns the surface of a geometry</a:t>
            </a:r>
          </a:p>
          <a:p>
            <a:r>
              <a:rPr lang="en-GB" b="1" dirty="0" err="1">
                <a:solidFill>
                  <a:schemeClr val="bg1"/>
                </a:solidFill>
              </a:rPr>
              <a:t>ST_Centroid</a:t>
            </a:r>
            <a:r>
              <a:rPr lang="en-GB" dirty="0">
                <a:solidFill>
                  <a:schemeClr val="bg1"/>
                </a:solidFill>
              </a:rPr>
              <a:t>: returns the centroid of a geometry</a:t>
            </a:r>
          </a:p>
          <a:p>
            <a:r>
              <a:rPr lang="en-GB" b="1" dirty="0" err="1">
                <a:solidFill>
                  <a:schemeClr val="bg1"/>
                </a:solidFill>
              </a:rPr>
              <a:t>ST_Length</a:t>
            </a:r>
            <a:r>
              <a:rPr lang="en-GB" dirty="0">
                <a:solidFill>
                  <a:schemeClr val="bg1"/>
                </a:solidFill>
              </a:rPr>
              <a:t>: returns the length of a geometry</a:t>
            </a:r>
          </a:p>
          <a:p>
            <a:r>
              <a:rPr lang="en-GB" b="1" dirty="0" err="1">
                <a:solidFill>
                  <a:schemeClr val="bg1"/>
                </a:solidFill>
              </a:rPr>
              <a:t>ST_Intersects</a:t>
            </a:r>
            <a:r>
              <a:rPr lang="en-GB" b="1" dirty="0">
                <a:solidFill>
                  <a:schemeClr val="bg1"/>
                </a:solidFill>
              </a:rPr>
              <a:t>: </a:t>
            </a:r>
            <a:r>
              <a:rPr lang="en-GB" dirty="0">
                <a:solidFill>
                  <a:schemeClr val="bg1"/>
                </a:solidFill>
              </a:rPr>
              <a:t>returns TRUE if the Geometries "spatially intersect" </a:t>
            </a:r>
            <a:endParaRPr lang="en-GB" dirty="0" smtClean="0">
              <a:solidFill>
                <a:schemeClr val="bg1"/>
              </a:solidFill>
            </a:endParaRPr>
          </a:p>
          <a:p>
            <a:r>
              <a:rPr lang="en-GB" b="1" dirty="0" err="1" smtClean="0">
                <a:solidFill>
                  <a:schemeClr val="bg1"/>
                </a:solidFill>
              </a:rPr>
              <a:t>ST_Within</a:t>
            </a:r>
            <a:r>
              <a:rPr lang="en-GB" dirty="0">
                <a:solidFill>
                  <a:schemeClr val="bg1"/>
                </a:solidFill>
              </a:rPr>
              <a:t>: returns true if the geometry A is completely inside geometry B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274070" y="568296"/>
            <a:ext cx="644752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Some </a:t>
            </a:r>
            <a:r>
              <a:rPr lang="en-GB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Geosql</a:t>
            </a:r>
            <a:r>
              <a:rPr lang="en-GB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 functions:</a:t>
            </a:r>
            <a:endParaRPr lang="en-GB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00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WKB (</a:t>
            </a:r>
            <a:r>
              <a:rPr lang="en-GB" b="1" dirty="0" smtClean="0">
                <a:solidFill>
                  <a:schemeClr val="bg1"/>
                </a:solidFill>
              </a:rPr>
              <a:t>well-known binary) </a:t>
            </a:r>
            <a:r>
              <a:rPr lang="en-GB" dirty="0" smtClean="0">
                <a:solidFill>
                  <a:schemeClr val="bg1"/>
                </a:solidFill>
              </a:rPr>
              <a:t>=&gt; used for storage in the DB</a:t>
            </a:r>
          </a:p>
          <a:p>
            <a:r>
              <a:rPr lang="en-GB" dirty="0">
                <a:solidFill>
                  <a:schemeClr val="bg1"/>
                </a:solidFill>
              </a:rPr>
              <a:t>Example WKB:</a:t>
            </a: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"010100000077F82EB9658F1E411CFE2B475F59FC40"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274070" y="568296"/>
            <a:ext cx="644752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wkb</a:t>
            </a:r>
            <a:endParaRPr lang="en-GB" sz="4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79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>
          <a:xfrm>
            <a:off x="1187806" y="568296"/>
            <a:ext cx="10069666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APPLICATION FUNCTIONALITY </a:t>
            </a:r>
            <a:r>
              <a:rPr lang="en-GB" dirty="0" smtClean="0">
                <a:solidFill>
                  <a:schemeClr val="bg1"/>
                </a:solidFill>
                <a:latin typeface="Bahnschrift" panose="020B0502040204020203" pitchFamily="34" charset="0"/>
                <a:sym typeface="Wingdings" panose="05000000000000000000" pitchFamily="2" charset="2"/>
              </a:rPr>
              <a:t> </a:t>
            </a:r>
            <a:r>
              <a:rPr lang="en-GB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hOME</a:t>
            </a:r>
            <a:r>
              <a:rPr lang="en-GB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 page</a:t>
            </a:r>
            <a:endParaRPr lang="en-GB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54" y="2231480"/>
            <a:ext cx="11783683" cy="217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061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Starting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game</a:t>
            </a:r>
            <a:r>
              <a:rPr lang="es-ES" dirty="0" smtClean="0">
                <a:solidFill>
                  <a:schemeClr val="bg1"/>
                </a:solidFill>
              </a:rPr>
              <a:t>: </a:t>
            </a:r>
            <a:r>
              <a:rPr lang="es-ES" dirty="0" err="1" smtClean="0">
                <a:solidFill>
                  <a:schemeClr val="bg1"/>
                </a:solidFill>
              </a:rPr>
              <a:t>first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stage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9210" y="2485276"/>
            <a:ext cx="10810404" cy="343810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0486" y="1073150"/>
            <a:ext cx="2066925" cy="204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2947" y="1929733"/>
            <a:ext cx="9905998" cy="1478570"/>
          </a:xfrm>
        </p:spPr>
        <p:txBody>
          <a:bodyPr/>
          <a:lstStyle/>
          <a:p>
            <a:endParaRPr lang="en-GB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" r="-70" b="52223"/>
          <a:stretch/>
        </p:blipFill>
        <p:spPr>
          <a:xfrm>
            <a:off x="-14288" y="1337094"/>
            <a:ext cx="12200467" cy="3276600"/>
          </a:xfrm>
          <a:prstGeom prst="rect">
            <a:avLst/>
          </a:prstGeom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1439333" y="1663229"/>
            <a:ext cx="3454401" cy="1141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dirty="0" smtClean="0">
                <a:latin typeface="Bahnschrift" panose="020B0502040204020203" pitchFamily="34" charset="0"/>
              </a:rPr>
              <a:t>TABLE </a:t>
            </a:r>
            <a:r>
              <a:rPr lang="en-GB" sz="2000" dirty="0" smtClean="0">
                <a:latin typeface="Bahnschrift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GB" sz="2000" i="1" dirty="0" err="1" smtClean="0">
                <a:latin typeface="Bahnschrift" panose="020B0502040204020203" pitchFamily="34" charset="0"/>
              </a:rPr>
              <a:t>quartierscada</a:t>
            </a:r>
            <a:r>
              <a:rPr lang="en-GB" sz="2000" dirty="0" smtClean="0">
                <a:latin typeface="Bahnschrift" panose="020B0502040204020203" pitchFamily="34" charset="0"/>
              </a:rPr>
              <a:t> </a:t>
            </a:r>
            <a:br>
              <a:rPr lang="en-GB" sz="2000" dirty="0" smtClean="0">
                <a:latin typeface="Bahnschrift" panose="020B0502040204020203" pitchFamily="34" charset="0"/>
              </a:rPr>
            </a:br>
            <a:endParaRPr lang="en-GB" sz="2000" dirty="0">
              <a:latin typeface="Bahnschrift" panose="020B0502040204020203" pitchFamily="34" charset="0"/>
            </a:endParaRPr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3166533" y="4694816"/>
            <a:ext cx="5995988" cy="1797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>
                <a:solidFill>
                  <a:schemeClr val="bg1"/>
                </a:solidFill>
              </a:rPr>
              <a:t>SELECT </a:t>
            </a:r>
            <a:r>
              <a:rPr lang="en-GB" dirty="0" err="1" smtClean="0">
                <a:solidFill>
                  <a:schemeClr val="bg1"/>
                </a:solidFill>
              </a:rPr>
              <a:t>st_area</a:t>
            </a:r>
            <a:r>
              <a:rPr lang="en-GB" dirty="0" smtClean="0">
                <a:solidFill>
                  <a:schemeClr val="bg1"/>
                </a:solidFill>
              </a:rPr>
              <a:t>(</a:t>
            </a:r>
            <a:r>
              <a:rPr lang="en-GB" i="1" dirty="0" err="1" smtClean="0">
                <a:solidFill>
                  <a:schemeClr val="bg1"/>
                </a:solidFill>
              </a:rPr>
              <a:t>geom</a:t>
            </a:r>
            <a:r>
              <a:rPr lang="en-GB" dirty="0" smtClean="0">
                <a:solidFill>
                  <a:schemeClr val="bg1"/>
                </a:solidFill>
              </a:rPr>
              <a:t>)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>
                <a:solidFill>
                  <a:schemeClr val="bg1"/>
                </a:solidFill>
              </a:rPr>
              <a:t>FROM </a:t>
            </a:r>
            <a:r>
              <a:rPr lang="en-GB" i="1" dirty="0" err="1" smtClean="0">
                <a:solidFill>
                  <a:schemeClr val="bg1"/>
                </a:solidFill>
              </a:rPr>
              <a:t>quartierscada</a:t>
            </a:r>
            <a:r>
              <a:rPr lang="en-GB" i="1" dirty="0" smtClean="0">
                <a:solidFill>
                  <a:schemeClr val="bg1"/>
                </a:solidFill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>
                <a:solidFill>
                  <a:schemeClr val="bg1"/>
                </a:solidFill>
              </a:rPr>
              <a:t>WHERE </a:t>
            </a:r>
            <a:r>
              <a:rPr lang="en-GB" i="1" dirty="0" err="1" smtClean="0">
                <a:solidFill>
                  <a:schemeClr val="bg1"/>
                </a:solidFill>
              </a:rPr>
              <a:t>numquartie</a:t>
            </a:r>
            <a:r>
              <a:rPr lang="en-GB" dirty="0" smtClean="0">
                <a:solidFill>
                  <a:schemeClr val="bg1"/>
                </a:solidFill>
              </a:rPr>
              <a:t> = 2;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4275667" y="2264801"/>
            <a:ext cx="3454401" cy="1141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  <a:sym typeface="Wingdings" panose="05000000000000000000" pitchFamily="2" charset="2"/>
              </a:rPr>
              <a:t> </a:t>
            </a:r>
            <a: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WKB Format</a:t>
            </a:r>
            <a:br>
              <a:rPr lang="en-GB" sz="2000" dirty="0" smtClean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GB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8" name="Flecha derecha 7"/>
          <p:cNvSpPr/>
          <p:nvPr/>
        </p:nvSpPr>
        <p:spPr>
          <a:xfrm>
            <a:off x="389467" y="3408303"/>
            <a:ext cx="914399" cy="443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Menos 8"/>
          <p:cNvSpPr/>
          <p:nvPr/>
        </p:nvSpPr>
        <p:spPr>
          <a:xfrm>
            <a:off x="-220614" y="3697652"/>
            <a:ext cx="11616268" cy="45719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691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allAtOnce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463242"/>
            <a:ext cx="9905998" cy="1478570"/>
          </a:xfrm>
        </p:spPr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HINT SYSTEM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706024"/>
            <a:ext cx="9905998" cy="419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413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4995</TotalTime>
  <Words>169</Words>
  <Application>Microsoft Office PowerPoint</Application>
  <PresentationFormat>Panorámica</PresentationFormat>
  <Paragraphs>49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8" baseType="lpstr">
      <vt:lpstr>Arial</vt:lpstr>
      <vt:lpstr>Bahnschrift</vt:lpstr>
      <vt:lpstr>Trebuchet MS</vt:lpstr>
      <vt:lpstr>Tw Cen MT</vt:lpstr>
      <vt:lpstr>Wingdings</vt:lpstr>
      <vt:lpstr>Circuito</vt:lpstr>
      <vt:lpstr> geosql JOURNEY FINAL PRESENTATION</vt:lpstr>
      <vt:lpstr>Sql island:</vt:lpstr>
      <vt:lpstr>Presentación de PowerPoint</vt:lpstr>
      <vt:lpstr>Presentación de PowerPoint</vt:lpstr>
      <vt:lpstr>Presentación de PowerPoint</vt:lpstr>
      <vt:lpstr>Presentación de PowerPoint</vt:lpstr>
      <vt:lpstr>Starting game: first stage</vt:lpstr>
      <vt:lpstr>Presentación de PowerPoint</vt:lpstr>
      <vt:lpstr>HINT SYSTEM</vt:lpstr>
      <vt:lpstr>SYNTAX ERROR CONTROL</vt:lpstr>
      <vt:lpstr>SEMANTIC ERROR CONTROL</vt:lpstr>
      <vt:lpstr>FIRST STAGE SUCCESS </vt:lpstr>
      <vt:lpstr>SECOND STAGE</vt:lpstr>
      <vt:lpstr>TABLE ilotscada  </vt:lpstr>
      <vt:lpstr>TABLE ilotscada  </vt:lpstr>
      <vt:lpstr>TABLE ilotscada  </vt:lpstr>
      <vt:lpstr>ERROR CONTROL</vt:lpstr>
      <vt:lpstr>SECOND STAGE SUCCESS</vt:lpstr>
      <vt:lpstr>Presentación de PowerPoint</vt:lpstr>
      <vt:lpstr>NEXT STAGE DYNAMIC</vt:lpstr>
      <vt:lpstr>EXIT GAME</vt:lpstr>
      <vt:lpstr>Thanks a lot! Merci beaucoup!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Alex Martín</dc:creator>
  <cp:lastModifiedBy>Alex Martín</cp:lastModifiedBy>
  <cp:revision>56</cp:revision>
  <dcterms:created xsi:type="dcterms:W3CDTF">2022-04-28T14:34:50Z</dcterms:created>
  <dcterms:modified xsi:type="dcterms:W3CDTF">2022-06-21T12:09:40Z</dcterms:modified>
</cp:coreProperties>
</file>

<file path=docProps/thumbnail.jpeg>
</file>